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327" r:id="rId2"/>
    <p:sldId id="2322" r:id="rId3"/>
    <p:sldId id="2323" r:id="rId4"/>
    <p:sldId id="2325" r:id="rId5"/>
    <p:sldId id="2328" r:id="rId6"/>
    <p:sldId id="2326" r:id="rId7"/>
    <p:sldId id="2321" r:id="rId8"/>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14" autoAdjust="0"/>
    <p:restoredTop sz="91346" autoAdjust="0"/>
  </p:normalViewPr>
  <p:slideViewPr>
    <p:cSldViewPr snapToGrid="0">
      <p:cViewPr>
        <p:scale>
          <a:sx n="125" d="100"/>
          <a:sy n="125" d="100"/>
        </p:scale>
        <p:origin x="672" y="-36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2020/8/31</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2020/8/31</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CC1E964B-7F51-0447-888A-9ABACF22BCCB}"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2355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3E6E1AFF-A22F-AF4B-9BB1-64712329548E}"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85888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CBFEEECF-D1A8-7043-AEF1-EDEA6988C75A}"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6659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0A3EB69D-2813-0248-AE9A-CD4A2421A861}" type="datetime1">
              <a:rPr lang="zh-TW" altLang="en-US" smtClean="0"/>
              <a:pPr/>
              <a:t>2020/8/31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1046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0D2035B9-AE41-4141-8734-5CD8443FBA4D}" type="datetime1">
              <a:rPr lang="zh-TW" altLang="en-US" smtClean="0"/>
              <a:pPr/>
              <a:t>2020/8/31</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447856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7016D54D-6340-D74E-9967-E5BB8307323C}" type="datetime1">
              <a:rPr lang="zh-TW" altLang="en-US" smtClean="0"/>
              <a:pPr/>
              <a:t>2020/8/31</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99187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2437283-6F31-C84C-B454-DC12B2FC5C8C}" type="datetime1">
              <a:rPr lang="zh-TW" altLang="en-US" smtClean="0"/>
              <a:pPr/>
              <a:t>2020/8/31</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6399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FFEA4A85-56BB-E94F-BEE5-9EE281418A7B}" type="datetime1">
              <a:rPr lang="zh-TW" altLang="en-US" smtClean="0"/>
              <a:pPr/>
              <a:t>2020/8/31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720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1ACC385-14AD-F245-AC9E-FC562E24CB97}" type="datetime1">
              <a:rPr lang="zh-TW" altLang="en-US" smtClean="0"/>
              <a:pPr/>
              <a:t>2020/8/31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73039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2F8B0320-F7D5-8B4D-BFE7-80BE54AF8EE9}"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86899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E4AE8DF8-B525-9D46-8955-87E3AB9AC6D7}"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17752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F0B61-5A8C-9146-814A-FB8A4F1FE439}" type="datetime1">
              <a:rPr lang="zh-TW" altLang="en-US" smtClean="0"/>
              <a:pPr/>
              <a:t>2020/8/31</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37317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ctrTitle"/>
          </p:nvPr>
        </p:nvSpPr>
        <p:spPr/>
        <p:txBody>
          <a:bodyPr>
            <a:normAutofit/>
          </a:bodyPr>
          <a:lstStyle/>
          <a:p>
            <a:r>
              <a:rPr lang="en-US" altLang="zh-TW" dirty="0"/>
              <a:t>Audio AMP rework SOP</a:t>
            </a:r>
            <a:endParaRPr lang="zh-TW" altLang="en-US" dirty="0"/>
          </a:p>
        </p:txBody>
      </p:sp>
      <p:sp>
        <p:nvSpPr>
          <p:cNvPr id="7" name="副標題 6"/>
          <p:cNvSpPr>
            <a:spLocks noGrp="1"/>
          </p:cNvSpPr>
          <p:nvPr>
            <p:ph type="subTitle" idx="1"/>
          </p:nvPr>
        </p:nvSpPr>
        <p:spPr/>
        <p:txBody>
          <a:bodyPr/>
          <a:lstStyle/>
          <a:p>
            <a:r>
              <a:rPr lang="en-US" altLang="zh-TW" dirty="0"/>
              <a:t>2020/08/31</a:t>
            </a:r>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1</a:t>
            </a:fld>
            <a:endParaRPr lang="zh-TW" altLang="en-US"/>
          </a:p>
        </p:txBody>
      </p:sp>
    </p:spTree>
    <p:extLst>
      <p:ext uri="{BB962C8B-B14F-4D97-AF65-F5344CB8AC3E}">
        <p14:creationId xmlns:p14="http://schemas.microsoft.com/office/powerpoint/2010/main" val="3346964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extLst>
              <a:ext uri="{FF2B5EF4-FFF2-40B4-BE49-F238E27FC236}">
                <a16:creationId xmlns:a16="http://schemas.microsoft.com/office/drawing/2014/main" id="{E0A8542D-4CDC-5C49-9405-948EF9831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6617" y="1690687"/>
            <a:ext cx="5359091" cy="4107613"/>
          </a:xfrm>
          <a:prstGeom prst="rect">
            <a:avLst/>
          </a:prstGeom>
        </p:spPr>
      </p:pic>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AD83586B &amp; AD83584F-Schematic</a:t>
            </a:r>
            <a:endParaRPr kumimoji="1" lang="zh-TW" altLang="en-US" dirty="0"/>
          </a:p>
        </p:txBody>
      </p:sp>
      <p:pic>
        <p:nvPicPr>
          <p:cNvPr id="6" name="內容版面配置區 5">
            <a:extLst>
              <a:ext uri="{FF2B5EF4-FFF2-40B4-BE49-F238E27FC236}">
                <a16:creationId xmlns:a16="http://schemas.microsoft.com/office/drawing/2014/main" id="{1C542E60-1CDF-DC4B-A724-3F2820BF49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324" y="1787905"/>
            <a:ext cx="6147863" cy="4771476"/>
          </a:xfrm>
        </p:spPr>
      </p:pic>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2</a:t>
            </a:fld>
            <a:endParaRPr lang="zh-TW" altLang="en-US"/>
          </a:p>
        </p:txBody>
      </p:sp>
      <p:sp>
        <p:nvSpPr>
          <p:cNvPr id="10" name="矩形 9">
            <a:extLst>
              <a:ext uri="{FF2B5EF4-FFF2-40B4-BE49-F238E27FC236}">
                <a16:creationId xmlns:a16="http://schemas.microsoft.com/office/drawing/2014/main" id="{A9C29E82-7EC6-4D47-99D1-9E46232BA9EB}"/>
              </a:ext>
            </a:extLst>
          </p:cNvPr>
          <p:cNvSpPr/>
          <p:nvPr/>
        </p:nvSpPr>
        <p:spPr>
          <a:xfrm>
            <a:off x="7666631" y="3055369"/>
            <a:ext cx="2580955" cy="2343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3A9C4AAF-4124-A743-BEDA-DFAAA97EFAA9}"/>
              </a:ext>
            </a:extLst>
          </p:cNvPr>
          <p:cNvSpPr/>
          <p:nvPr/>
        </p:nvSpPr>
        <p:spPr>
          <a:xfrm>
            <a:off x="2282327" y="4849045"/>
            <a:ext cx="201673" cy="949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2" name="矩形 11">
            <a:extLst>
              <a:ext uri="{FF2B5EF4-FFF2-40B4-BE49-F238E27FC236}">
                <a16:creationId xmlns:a16="http://schemas.microsoft.com/office/drawing/2014/main" id="{FC14F16D-2842-1A47-A619-7258AB93673A}"/>
              </a:ext>
            </a:extLst>
          </p:cNvPr>
          <p:cNvSpPr/>
          <p:nvPr/>
        </p:nvSpPr>
        <p:spPr>
          <a:xfrm>
            <a:off x="1333500" y="4873516"/>
            <a:ext cx="1252682" cy="16648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6" name="矩形 15">
            <a:extLst>
              <a:ext uri="{FF2B5EF4-FFF2-40B4-BE49-F238E27FC236}">
                <a16:creationId xmlns:a16="http://schemas.microsoft.com/office/drawing/2014/main" id="{8E22A267-7E85-6145-8EF2-B47ACB6B8D39}"/>
              </a:ext>
            </a:extLst>
          </p:cNvPr>
          <p:cNvSpPr/>
          <p:nvPr/>
        </p:nvSpPr>
        <p:spPr>
          <a:xfrm>
            <a:off x="2126600" y="2106113"/>
            <a:ext cx="201673" cy="949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43522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PD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3</a:t>
            </a:fld>
            <a:endParaRPr lang="zh-TW" altLang="en-US"/>
          </a:p>
        </p:txBody>
      </p:sp>
      <p:pic>
        <p:nvPicPr>
          <p:cNvPr id="9" name="圖片 8">
            <a:extLst>
              <a:ext uri="{FF2B5EF4-FFF2-40B4-BE49-F238E27FC236}">
                <a16:creationId xmlns:a16="http://schemas.microsoft.com/office/drawing/2014/main" id="{3FEB695B-340F-0340-8C4E-3199DB151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62" y="2357954"/>
            <a:ext cx="4343491" cy="2319149"/>
          </a:xfrm>
          <a:prstGeom prst="rect">
            <a:avLst/>
          </a:prstGeom>
        </p:spPr>
      </p:pic>
      <p:pic>
        <p:nvPicPr>
          <p:cNvPr id="8" name="圖片 7">
            <a:extLst>
              <a:ext uri="{FF2B5EF4-FFF2-40B4-BE49-F238E27FC236}">
                <a16:creationId xmlns:a16="http://schemas.microsoft.com/office/drawing/2014/main" id="{2007A1BB-D173-DC4F-AD94-F40833BEB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4219" y="282489"/>
            <a:ext cx="3742637" cy="2782044"/>
          </a:xfrm>
          <a:prstGeom prst="rect">
            <a:avLst/>
          </a:prstGeom>
        </p:spPr>
      </p:pic>
      <p:sp>
        <p:nvSpPr>
          <p:cNvPr id="10" name="矩形 9">
            <a:extLst>
              <a:ext uri="{FF2B5EF4-FFF2-40B4-BE49-F238E27FC236}">
                <a16:creationId xmlns:a16="http://schemas.microsoft.com/office/drawing/2014/main" id="{F439AABC-9769-3845-9DBB-48892920574A}"/>
              </a:ext>
            </a:extLst>
          </p:cNvPr>
          <p:cNvSpPr/>
          <p:nvPr/>
        </p:nvSpPr>
        <p:spPr>
          <a:xfrm>
            <a:off x="949440" y="3064533"/>
            <a:ext cx="172119" cy="2445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F00CC8F0-64F9-6B4D-A92E-52490F3FE9C2}"/>
              </a:ext>
            </a:extLst>
          </p:cNvPr>
          <p:cNvSpPr/>
          <p:nvPr/>
        </p:nvSpPr>
        <p:spPr>
          <a:xfrm>
            <a:off x="9730825" y="1773324"/>
            <a:ext cx="474712" cy="4721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2" name="文字方塊 11">
            <a:extLst>
              <a:ext uri="{FF2B5EF4-FFF2-40B4-BE49-F238E27FC236}">
                <a16:creationId xmlns:a16="http://schemas.microsoft.com/office/drawing/2014/main" id="{8289D91B-6E46-3E45-87F7-EAC74B6C155B}"/>
              </a:ext>
            </a:extLst>
          </p:cNvPr>
          <p:cNvSpPr txBox="1"/>
          <p:nvPr/>
        </p:nvSpPr>
        <p:spPr>
          <a:xfrm>
            <a:off x="4781183" y="2584752"/>
            <a:ext cx="3510995" cy="646331"/>
          </a:xfrm>
          <a:prstGeom prst="rect">
            <a:avLst/>
          </a:prstGeom>
          <a:noFill/>
        </p:spPr>
        <p:txBody>
          <a:bodyPr wrap="square" rtlCol="0">
            <a:spAutoFit/>
          </a:bodyPr>
          <a:lstStyle/>
          <a:p>
            <a:r>
              <a:rPr kumimoji="1" lang="en-US" altLang="zh-TW" dirty="0"/>
              <a:t>PD: Remove R2888 original 0 ohm resistor. Change 10K ohm to GND.</a:t>
            </a:r>
            <a:endParaRPr kumimoji="1" lang="zh-TW" altLang="en-US" dirty="0"/>
          </a:p>
        </p:txBody>
      </p:sp>
      <p:pic>
        <p:nvPicPr>
          <p:cNvPr id="14" name="圖片 13">
            <a:extLst>
              <a:ext uri="{FF2B5EF4-FFF2-40B4-BE49-F238E27FC236}">
                <a16:creationId xmlns:a16="http://schemas.microsoft.com/office/drawing/2014/main" id="{7A9E0F00-3530-034D-8DDA-37A23976FC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1258" y="3399508"/>
            <a:ext cx="2708557" cy="2782045"/>
          </a:xfrm>
          <a:prstGeom prst="rect">
            <a:avLst/>
          </a:prstGeom>
        </p:spPr>
      </p:pic>
      <p:sp>
        <p:nvSpPr>
          <p:cNvPr id="15" name="矩形 14">
            <a:extLst>
              <a:ext uri="{FF2B5EF4-FFF2-40B4-BE49-F238E27FC236}">
                <a16:creationId xmlns:a16="http://schemas.microsoft.com/office/drawing/2014/main" id="{BA99587E-EDB0-2C46-8711-E552927DE59A}"/>
              </a:ext>
            </a:extLst>
          </p:cNvPr>
          <p:cNvSpPr/>
          <p:nvPr/>
        </p:nvSpPr>
        <p:spPr>
          <a:xfrm>
            <a:off x="10072411" y="4554431"/>
            <a:ext cx="627114" cy="4721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6" name="矩形 15">
            <a:extLst>
              <a:ext uri="{FF2B5EF4-FFF2-40B4-BE49-F238E27FC236}">
                <a16:creationId xmlns:a16="http://schemas.microsoft.com/office/drawing/2014/main" id="{8C6A9AC2-BA81-0C48-9B1A-AE77D271234A}"/>
              </a:ext>
            </a:extLst>
          </p:cNvPr>
          <p:cNvSpPr/>
          <p:nvPr/>
        </p:nvSpPr>
        <p:spPr>
          <a:xfrm>
            <a:off x="4149840" y="3473791"/>
            <a:ext cx="172119" cy="2445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7" name="直線箭頭接點 16">
            <a:extLst>
              <a:ext uri="{FF2B5EF4-FFF2-40B4-BE49-F238E27FC236}">
                <a16:creationId xmlns:a16="http://schemas.microsoft.com/office/drawing/2014/main" id="{71DC8AEC-631A-0747-9094-B300CD97C28C}"/>
              </a:ext>
            </a:extLst>
          </p:cNvPr>
          <p:cNvCxnSpPr>
            <a:cxnSpLocks/>
          </p:cNvCxnSpPr>
          <p:nvPr/>
        </p:nvCxnSpPr>
        <p:spPr>
          <a:xfrm flipV="1">
            <a:off x="1121559" y="2009423"/>
            <a:ext cx="8609266" cy="1143681"/>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箭頭接點 19">
            <a:extLst>
              <a:ext uri="{FF2B5EF4-FFF2-40B4-BE49-F238E27FC236}">
                <a16:creationId xmlns:a16="http://schemas.microsoft.com/office/drawing/2014/main" id="{A40CE92F-96A8-6643-813A-AF9E90FB4245}"/>
              </a:ext>
            </a:extLst>
          </p:cNvPr>
          <p:cNvCxnSpPr>
            <a:cxnSpLocks/>
            <a:stCxn id="16" idx="3"/>
            <a:endCxn id="15" idx="1"/>
          </p:cNvCxnSpPr>
          <p:nvPr/>
        </p:nvCxnSpPr>
        <p:spPr>
          <a:xfrm>
            <a:off x="4321959" y="3596056"/>
            <a:ext cx="5750452" cy="1194474"/>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685325-11A7-8644-BEF1-EE5EB702810B}"/>
              </a:ext>
            </a:extLst>
          </p:cNvPr>
          <p:cNvSpPr txBox="1"/>
          <p:nvPr/>
        </p:nvSpPr>
        <p:spPr>
          <a:xfrm>
            <a:off x="5426192" y="4380298"/>
            <a:ext cx="3095096" cy="646331"/>
          </a:xfrm>
          <a:prstGeom prst="rect">
            <a:avLst/>
          </a:prstGeom>
          <a:noFill/>
        </p:spPr>
        <p:txBody>
          <a:bodyPr wrap="square" rtlCol="0">
            <a:spAutoFit/>
          </a:bodyPr>
          <a:lstStyle/>
          <a:p>
            <a:r>
              <a:rPr kumimoji="1" lang="en-US" altLang="zh-TW" dirty="0"/>
              <a:t>GPIO 32: Use Volume up key to be used for PD pin.</a:t>
            </a:r>
            <a:endParaRPr kumimoji="1" lang="zh-TW" altLang="en-US" dirty="0"/>
          </a:p>
        </p:txBody>
      </p:sp>
      <p:sp>
        <p:nvSpPr>
          <p:cNvPr id="3" name="말풍선: 모서리가 둥근 사각형 2">
            <a:extLst>
              <a:ext uri="{FF2B5EF4-FFF2-40B4-BE49-F238E27FC236}">
                <a16:creationId xmlns:a16="http://schemas.microsoft.com/office/drawing/2014/main" id="{1AE677D2-EAF5-424D-B16B-28FE6B0179E9}"/>
              </a:ext>
            </a:extLst>
          </p:cNvPr>
          <p:cNvSpPr/>
          <p:nvPr/>
        </p:nvSpPr>
        <p:spPr>
          <a:xfrm>
            <a:off x="4869180" y="618400"/>
            <a:ext cx="2849880" cy="1523400"/>
          </a:xfrm>
          <a:prstGeom prst="wedgeRoundRectCallout">
            <a:avLst>
              <a:gd name="adj1" fmla="val 145072"/>
              <a:gd name="adj2" fmla="val 2315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400" b="1" dirty="0">
                <a:solidFill>
                  <a:srgbClr val="FF0000"/>
                </a:solidFill>
                <a:latin typeface="Calibri" panose="020F0502020204030204" pitchFamily="34" charset="0"/>
                <a:cs typeface="Calibri" panose="020F0502020204030204" pitchFamily="34" charset="0"/>
              </a:rPr>
              <a:t>Question1.</a:t>
            </a:r>
          </a:p>
          <a:p>
            <a:r>
              <a:rPr lang="en-US" altLang="ko-KR" sz="2400" b="1" dirty="0">
                <a:solidFill>
                  <a:srgbClr val="FF0000"/>
                </a:solidFill>
                <a:latin typeface="Calibri" panose="020F0502020204030204" pitchFamily="34" charset="0"/>
                <a:cs typeface="Calibri" panose="020F0502020204030204" pitchFamily="34" charset="0"/>
              </a:rPr>
              <a:t>What</a:t>
            </a:r>
            <a:r>
              <a:rPr lang="ko-KR" altLang="en-US" sz="2400" b="1" dirty="0">
                <a:solidFill>
                  <a:srgbClr val="FF0000"/>
                </a:solidFill>
                <a:latin typeface="Calibri" panose="020F0502020204030204" pitchFamily="34" charset="0"/>
                <a:cs typeface="Calibri" panose="020F0502020204030204" pitchFamily="34" charset="0"/>
              </a:rPr>
              <a:t> </a:t>
            </a:r>
            <a:r>
              <a:rPr lang="en-US" altLang="ko-KR" sz="2400" b="1" dirty="0">
                <a:solidFill>
                  <a:srgbClr val="FF0000"/>
                </a:solidFill>
                <a:latin typeface="Calibri" panose="020F0502020204030204" pitchFamily="34" charset="0"/>
                <a:cs typeface="Calibri" panose="020F0502020204030204" pitchFamily="34" charset="0"/>
              </a:rPr>
              <a:t>is Volume up connection?</a:t>
            </a:r>
            <a:endParaRPr lang="ko-KR" altLang="en-US"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3890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內容版面配置區 5">
            <a:extLst>
              <a:ext uri="{FF2B5EF4-FFF2-40B4-BE49-F238E27FC236}">
                <a16:creationId xmlns:a16="http://schemas.microsoft.com/office/drawing/2014/main" id="{DA9CE96A-8388-8546-91E4-17D73EC9C4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7834933" y="1477268"/>
            <a:ext cx="3308658" cy="4351338"/>
          </a:xfrm>
        </p:spPr>
      </p:pic>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PLL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4</a:t>
            </a:fld>
            <a:endParaRPr lang="zh-TW" altLang="en-US"/>
          </a:p>
        </p:txBody>
      </p:sp>
      <p:pic>
        <p:nvPicPr>
          <p:cNvPr id="9" name="圖片 8">
            <a:extLst>
              <a:ext uri="{FF2B5EF4-FFF2-40B4-BE49-F238E27FC236}">
                <a16:creationId xmlns:a16="http://schemas.microsoft.com/office/drawing/2014/main" id="{3FEB695B-340F-0340-8C4E-3199DB151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62" y="2357954"/>
            <a:ext cx="4343491" cy="2319149"/>
          </a:xfrm>
          <a:prstGeom prst="rect">
            <a:avLst/>
          </a:prstGeom>
        </p:spPr>
      </p:pic>
      <p:sp>
        <p:nvSpPr>
          <p:cNvPr id="10" name="矩形 9">
            <a:extLst>
              <a:ext uri="{FF2B5EF4-FFF2-40B4-BE49-F238E27FC236}">
                <a16:creationId xmlns:a16="http://schemas.microsoft.com/office/drawing/2014/main" id="{F439AABC-9769-3845-9DBB-48892920574A}"/>
              </a:ext>
            </a:extLst>
          </p:cNvPr>
          <p:cNvSpPr/>
          <p:nvPr/>
        </p:nvSpPr>
        <p:spPr>
          <a:xfrm>
            <a:off x="1296281" y="3419255"/>
            <a:ext cx="172119" cy="2445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F00CC8F0-64F9-6B4D-A92E-52490F3FE9C2}"/>
              </a:ext>
            </a:extLst>
          </p:cNvPr>
          <p:cNvSpPr/>
          <p:nvPr/>
        </p:nvSpPr>
        <p:spPr>
          <a:xfrm>
            <a:off x="8868977" y="3663784"/>
            <a:ext cx="548292" cy="5508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7" name="直線箭頭接點 16">
            <a:extLst>
              <a:ext uri="{FF2B5EF4-FFF2-40B4-BE49-F238E27FC236}">
                <a16:creationId xmlns:a16="http://schemas.microsoft.com/office/drawing/2014/main" id="{71DC8AEC-631A-0747-9094-B300CD97C28C}"/>
              </a:ext>
            </a:extLst>
          </p:cNvPr>
          <p:cNvCxnSpPr>
            <a:cxnSpLocks/>
            <a:stCxn id="10" idx="3"/>
            <a:endCxn id="11" idx="1"/>
          </p:cNvCxnSpPr>
          <p:nvPr/>
        </p:nvCxnSpPr>
        <p:spPr>
          <a:xfrm>
            <a:off x="1468400" y="3541520"/>
            <a:ext cx="7400577" cy="397696"/>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685325-11A7-8644-BEF1-EE5EB702810B}"/>
              </a:ext>
            </a:extLst>
          </p:cNvPr>
          <p:cNvSpPr txBox="1"/>
          <p:nvPr/>
        </p:nvSpPr>
        <p:spPr>
          <a:xfrm>
            <a:off x="4641053" y="3845315"/>
            <a:ext cx="3095096" cy="369332"/>
          </a:xfrm>
          <a:prstGeom prst="rect">
            <a:avLst/>
          </a:prstGeom>
          <a:noFill/>
        </p:spPr>
        <p:txBody>
          <a:bodyPr wrap="square" rtlCol="0">
            <a:spAutoFit/>
          </a:bodyPr>
          <a:lstStyle/>
          <a:p>
            <a:r>
              <a:rPr kumimoji="1" lang="en-US" altLang="zh-TW" dirty="0"/>
              <a:t>PLL: Change 1K to GND.</a:t>
            </a:r>
            <a:endParaRPr kumimoji="1" lang="zh-TW" altLang="en-US" dirty="0"/>
          </a:p>
        </p:txBody>
      </p:sp>
      <p:sp>
        <p:nvSpPr>
          <p:cNvPr id="12" name="말풍선: 모서리가 둥근 사각형 11">
            <a:extLst>
              <a:ext uri="{FF2B5EF4-FFF2-40B4-BE49-F238E27FC236}">
                <a16:creationId xmlns:a16="http://schemas.microsoft.com/office/drawing/2014/main" id="{A1588176-EC81-4CF2-9709-76047188C51D}"/>
              </a:ext>
            </a:extLst>
          </p:cNvPr>
          <p:cNvSpPr/>
          <p:nvPr/>
        </p:nvSpPr>
        <p:spPr>
          <a:xfrm>
            <a:off x="4590041" y="1272830"/>
            <a:ext cx="2849880" cy="2297053"/>
          </a:xfrm>
          <a:prstGeom prst="wedgeRoundRectCallout">
            <a:avLst>
              <a:gd name="adj1" fmla="val 111382"/>
              <a:gd name="adj2" fmla="val 660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400" b="1" dirty="0">
                <a:solidFill>
                  <a:srgbClr val="FF0000"/>
                </a:solidFill>
                <a:latin typeface="Calibri" panose="020F0502020204030204" pitchFamily="34" charset="0"/>
                <a:cs typeface="Calibri" panose="020F0502020204030204" pitchFamily="34" charset="0"/>
              </a:rPr>
              <a:t>Question2.</a:t>
            </a:r>
          </a:p>
          <a:p>
            <a:r>
              <a:rPr lang="en-US" altLang="ko-KR" sz="2400" b="1" dirty="0">
                <a:solidFill>
                  <a:srgbClr val="FF0000"/>
                </a:solidFill>
                <a:latin typeface="Calibri" panose="020F0502020204030204" pitchFamily="34" charset="0"/>
                <a:cs typeface="Calibri" panose="020F0502020204030204" pitchFamily="34" charset="0"/>
              </a:rPr>
              <a:t>R2902</a:t>
            </a:r>
            <a:r>
              <a:rPr lang="ko-KR" altLang="en-US" sz="2400" b="1" dirty="0">
                <a:solidFill>
                  <a:srgbClr val="FF0000"/>
                </a:solidFill>
                <a:latin typeface="Calibri" panose="020F0502020204030204" pitchFamily="34" charset="0"/>
                <a:cs typeface="Calibri" panose="020F0502020204030204" pitchFamily="34" charset="0"/>
              </a:rPr>
              <a:t> </a:t>
            </a:r>
            <a:r>
              <a:rPr lang="en-US" altLang="ko-KR" sz="2400" b="1" dirty="0">
                <a:solidFill>
                  <a:srgbClr val="FF0000"/>
                </a:solidFill>
                <a:latin typeface="Calibri" panose="020F0502020204030204" pitchFamily="34" charset="0"/>
                <a:cs typeface="Calibri" panose="020F0502020204030204" pitchFamily="34" charset="0"/>
              </a:rPr>
              <a:t>is open in your picture?</a:t>
            </a:r>
          </a:p>
          <a:p>
            <a:r>
              <a:rPr lang="en-US" altLang="ko-KR" sz="2400" b="1" dirty="0">
                <a:solidFill>
                  <a:srgbClr val="FF0000"/>
                </a:solidFill>
                <a:latin typeface="Calibri" panose="020F0502020204030204" pitchFamily="34" charset="0"/>
                <a:cs typeface="Calibri" panose="020F0502020204030204" pitchFamily="34" charset="0"/>
              </a:rPr>
              <a:t>Which resistor change to 1K(pull-down)?</a:t>
            </a:r>
            <a:endParaRPr lang="ko-KR" altLang="en-US"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4067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a:extLst>
              <a:ext uri="{FF2B5EF4-FFF2-40B4-BE49-F238E27FC236}">
                <a16:creationId xmlns:a16="http://schemas.microsoft.com/office/drawing/2014/main" id="{C56A5D79-2907-1944-A7E1-85819AC6C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62" y="2042697"/>
            <a:ext cx="5326679" cy="2753115"/>
          </a:xfrm>
          <a:prstGeom prst="rect">
            <a:avLst/>
          </a:prstGeom>
        </p:spPr>
      </p:pic>
      <p:pic>
        <p:nvPicPr>
          <p:cNvPr id="7" name="內容版面配置區 6">
            <a:extLst>
              <a:ext uri="{FF2B5EF4-FFF2-40B4-BE49-F238E27FC236}">
                <a16:creationId xmlns:a16="http://schemas.microsoft.com/office/drawing/2014/main" id="{17434F86-6F32-1E4B-A6DD-8B96BD8ABF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51566" y="1876084"/>
            <a:ext cx="5028072" cy="3756930"/>
          </a:xfrm>
        </p:spPr>
      </p:pic>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CLK_OUT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5</a:t>
            </a:fld>
            <a:endParaRPr lang="zh-TW" altLang="en-US"/>
          </a:p>
        </p:txBody>
      </p:sp>
      <p:sp>
        <p:nvSpPr>
          <p:cNvPr id="10" name="矩形 9">
            <a:extLst>
              <a:ext uri="{FF2B5EF4-FFF2-40B4-BE49-F238E27FC236}">
                <a16:creationId xmlns:a16="http://schemas.microsoft.com/office/drawing/2014/main" id="{F439AABC-9769-3845-9DBB-48892920574A}"/>
              </a:ext>
            </a:extLst>
          </p:cNvPr>
          <p:cNvSpPr/>
          <p:nvPr/>
        </p:nvSpPr>
        <p:spPr>
          <a:xfrm>
            <a:off x="3450901" y="3184470"/>
            <a:ext cx="364354" cy="3995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F00CC8F0-64F9-6B4D-A92E-52490F3FE9C2}"/>
              </a:ext>
            </a:extLst>
          </p:cNvPr>
          <p:cNvSpPr/>
          <p:nvPr/>
        </p:nvSpPr>
        <p:spPr>
          <a:xfrm>
            <a:off x="9052686" y="3237186"/>
            <a:ext cx="1093975" cy="8866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7" name="直線箭頭接點 16">
            <a:extLst>
              <a:ext uri="{FF2B5EF4-FFF2-40B4-BE49-F238E27FC236}">
                <a16:creationId xmlns:a16="http://schemas.microsoft.com/office/drawing/2014/main" id="{71DC8AEC-631A-0747-9094-B300CD97C28C}"/>
              </a:ext>
            </a:extLst>
          </p:cNvPr>
          <p:cNvCxnSpPr>
            <a:cxnSpLocks/>
            <a:stCxn id="10" idx="3"/>
            <a:endCxn id="11" idx="1"/>
          </p:cNvCxnSpPr>
          <p:nvPr/>
        </p:nvCxnSpPr>
        <p:spPr>
          <a:xfrm>
            <a:off x="3815255" y="3384249"/>
            <a:ext cx="5237431" cy="296285"/>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685325-11A7-8644-BEF1-EE5EB702810B}"/>
              </a:ext>
            </a:extLst>
          </p:cNvPr>
          <p:cNvSpPr txBox="1"/>
          <p:nvPr/>
        </p:nvSpPr>
        <p:spPr>
          <a:xfrm>
            <a:off x="5439041" y="3663211"/>
            <a:ext cx="3613645" cy="369332"/>
          </a:xfrm>
          <a:prstGeom prst="rect">
            <a:avLst/>
          </a:prstGeom>
          <a:noFill/>
        </p:spPr>
        <p:txBody>
          <a:bodyPr wrap="square" rtlCol="0">
            <a:spAutoFit/>
          </a:bodyPr>
          <a:lstStyle/>
          <a:p>
            <a:r>
              <a:rPr kumimoji="1" lang="en-US" altLang="zh-TW" dirty="0"/>
              <a:t>CLK_OUT: Change 10K to PWR_3V3.</a:t>
            </a:r>
            <a:endParaRPr kumimoji="1" lang="zh-TW" altLang="en-US" dirty="0"/>
          </a:p>
        </p:txBody>
      </p:sp>
    </p:spTree>
    <p:extLst>
      <p:ext uri="{BB962C8B-B14F-4D97-AF65-F5344CB8AC3E}">
        <p14:creationId xmlns:p14="http://schemas.microsoft.com/office/powerpoint/2010/main" val="186057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CLK_OUT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6</a:t>
            </a:fld>
            <a:endParaRPr lang="zh-TW" altLang="en-US"/>
          </a:p>
        </p:txBody>
      </p:sp>
      <p:sp>
        <p:nvSpPr>
          <p:cNvPr id="23" name="文字方塊 22">
            <a:extLst>
              <a:ext uri="{FF2B5EF4-FFF2-40B4-BE49-F238E27FC236}">
                <a16:creationId xmlns:a16="http://schemas.microsoft.com/office/drawing/2014/main" id="{C6685325-11A7-8644-BEF1-EE5EB702810B}"/>
              </a:ext>
            </a:extLst>
          </p:cNvPr>
          <p:cNvSpPr txBox="1"/>
          <p:nvPr/>
        </p:nvSpPr>
        <p:spPr>
          <a:xfrm>
            <a:off x="8240778" y="2447726"/>
            <a:ext cx="3613645" cy="369332"/>
          </a:xfrm>
          <a:prstGeom prst="rect">
            <a:avLst/>
          </a:prstGeom>
          <a:noFill/>
        </p:spPr>
        <p:txBody>
          <a:bodyPr wrap="square" rtlCol="0">
            <a:spAutoFit/>
          </a:bodyPr>
          <a:lstStyle/>
          <a:p>
            <a:r>
              <a:rPr kumimoji="1" lang="en-US" altLang="zh-TW" dirty="0"/>
              <a:t>CLK_OUT: Change 10K to PWR_3V3.</a:t>
            </a:r>
            <a:endParaRPr kumimoji="1" lang="zh-TW" altLang="en-US" dirty="0"/>
          </a:p>
        </p:txBody>
      </p:sp>
      <p:pic>
        <p:nvPicPr>
          <p:cNvPr id="6" name="그림 5">
            <a:extLst>
              <a:ext uri="{FF2B5EF4-FFF2-40B4-BE49-F238E27FC236}">
                <a16:creationId xmlns:a16="http://schemas.microsoft.com/office/drawing/2014/main" id="{931BFF05-1E96-4CD4-93F4-A100FEBBADBD}"/>
              </a:ext>
            </a:extLst>
          </p:cNvPr>
          <p:cNvPicPr>
            <a:picLocks noChangeAspect="1"/>
          </p:cNvPicPr>
          <p:nvPr/>
        </p:nvPicPr>
        <p:blipFill>
          <a:blip r:embed="rId2"/>
          <a:stretch>
            <a:fillRect/>
          </a:stretch>
        </p:blipFill>
        <p:spPr>
          <a:xfrm>
            <a:off x="1875708" y="1371631"/>
            <a:ext cx="6205488" cy="4654116"/>
          </a:xfrm>
          <a:prstGeom prst="rect">
            <a:avLst/>
          </a:prstGeom>
        </p:spPr>
      </p:pic>
      <p:cxnSp>
        <p:nvCxnSpPr>
          <p:cNvPr id="13" name="直線箭頭接點 16">
            <a:extLst>
              <a:ext uri="{FF2B5EF4-FFF2-40B4-BE49-F238E27FC236}">
                <a16:creationId xmlns:a16="http://schemas.microsoft.com/office/drawing/2014/main" id="{B503F2F9-26C7-44B4-ADE3-25AE2F15E57E}"/>
              </a:ext>
            </a:extLst>
          </p:cNvPr>
          <p:cNvCxnSpPr>
            <a:cxnSpLocks/>
          </p:cNvCxnSpPr>
          <p:nvPr/>
        </p:nvCxnSpPr>
        <p:spPr>
          <a:xfrm flipH="1" flipV="1">
            <a:off x="5192328" y="3710075"/>
            <a:ext cx="2230593" cy="648565"/>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FCE55FC-9EDF-4D7E-9C3A-E1989A902691}"/>
              </a:ext>
            </a:extLst>
          </p:cNvPr>
          <p:cNvSpPr txBox="1"/>
          <p:nvPr/>
        </p:nvSpPr>
        <p:spPr>
          <a:xfrm>
            <a:off x="6978869" y="4427220"/>
            <a:ext cx="1317990" cy="369332"/>
          </a:xfrm>
          <a:prstGeom prst="rect">
            <a:avLst/>
          </a:prstGeom>
          <a:noFill/>
        </p:spPr>
        <p:txBody>
          <a:bodyPr wrap="none" rtlCol="0">
            <a:spAutoFit/>
          </a:bodyPr>
          <a:lstStyle/>
          <a:p>
            <a:r>
              <a:rPr lang="en-US" altLang="ko-KR" b="1" dirty="0">
                <a:solidFill>
                  <a:srgbClr val="FF0000"/>
                </a:solidFill>
              </a:rPr>
              <a:t>CLK_OUT(?)</a:t>
            </a:r>
            <a:endParaRPr lang="ko-KR" altLang="en-US" b="1" dirty="0">
              <a:solidFill>
                <a:srgbClr val="FF0000"/>
              </a:solidFill>
            </a:endParaRPr>
          </a:p>
        </p:txBody>
      </p:sp>
      <p:sp>
        <p:nvSpPr>
          <p:cNvPr id="18" name="TextBox 17">
            <a:extLst>
              <a:ext uri="{FF2B5EF4-FFF2-40B4-BE49-F238E27FC236}">
                <a16:creationId xmlns:a16="http://schemas.microsoft.com/office/drawing/2014/main" id="{0D085737-F7BE-4C10-AA29-797144FF9EF9}"/>
              </a:ext>
            </a:extLst>
          </p:cNvPr>
          <p:cNvSpPr txBox="1"/>
          <p:nvPr/>
        </p:nvSpPr>
        <p:spPr>
          <a:xfrm>
            <a:off x="4319457" y="1970243"/>
            <a:ext cx="806631" cy="369332"/>
          </a:xfrm>
          <a:prstGeom prst="rect">
            <a:avLst/>
          </a:prstGeom>
          <a:noFill/>
        </p:spPr>
        <p:txBody>
          <a:bodyPr wrap="none" rtlCol="0">
            <a:spAutoFit/>
          </a:bodyPr>
          <a:lstStyle/>
          <a:p>
            <a:r>
              <a:rPr lang="en-US" altLang="ko-KR" b="1" dirty="0">
                <a:solidFill>
                  <a:srgbClr val="FF0000"/>
                </a:solidFill>
              </a:rPr>
              <a:t>3V3(?)</a:t>
            </a:r>
            <a:endParaRPr lang="ko-KR" altLang="en-US" b="1" dirty="0">
              <a:solidFill>
                <a:srgbClr val="FF0000"/>
              </a:solidFill>
            </a:endParaRPr>
          </a:p>
        </p:txBody>
      </p:sp>
      <p:cxnSp>
        <p:nvCxnSpPr>
          <p:cNvPr id="19" name="直線箭頭接點 16">
            <a:extLst>
              <a:ext uri="{FF2B5EF4-FFF2-40B4-BE49-F238E27FC236}">
                <a16:creationId xmlns:a16="http://schemas.microsoft.com/office/drawing/2014/main" id="{BDA96A2D-CCFB-401E-8E87-F6B28C18372D}"/>
              </a:ext>
            </a:extLst>
          </p:cNvPr>
          <p:cNvCxnSpPr>
            <a:cxnSpLocks/>
            <a:stCxn id="18" idx="2"/>
          </p:cNvCxnSpPr>
          <p:nvPr/>
        </p:nvCxnSpPr>
        <p:spPr>
          <a:xfrm>
            <a:off x="4722773" y="2339575"/>
            <a:ext cx="309973" cy="1165625"/>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말풍선: 모서리가 둥근 사각형 20">
            <a:extLst>
              <a:ext uri="{FF2B5EF4-FFF2-40B4-BE49-F238E27FC236}">
                <a16:creationId xmlns:a16="http://schemas.microsoft.com/office/drawing/2014/main" id="{7B9F8C31-6571-4176-A128-BE746DF02061}"/>
              </a:ext>
            </a:extLst>
          </p:cNvPr>
          <p:cNvSpPr/>
          <p:nvPr/>
        </p:nvSpPr>
        <p:spPr>
          <a:xfrm>
            <a:off x="8484512" y="3392457"/>
            <a:ext cx="2849880" cy="2297053"/>
          </a:xfrm>
          <a:prstGeom prst="wedgeRoundRectCallout">
            <a:avLst>
              <a:gd name="adj1" fmla="val -167762"/>
              <a:gd name="adj2" fmla="val -4039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400" b="1" dirty="0">
                <a:solidFill>
                  <a:srgbClr val="FF0000"/>
                </a:solidFill>
                <a:latin typeface="Calibri" panose="020F0502020204030204" pitchFamily="34" charset="0"/>
                <a:cs typeface="Calibri" panose="020F0502020204030204" pitchFamily="34" charset="0"/>
              </a:rPr>
              <a:t>Question3.</a:t>
            </a:r>
          </a:p>
          <a:p>
            <a:r>
              <a:rPr lang="en-US" altLang="ko-KR" sz="2400" b="1" dirty="0">
                <a:solidFill>
                  <a:srgbClr val="FF0000"/>
                </a:solidFill>
                <a:latin typeface="Calibri" panose="020F0502020204030204" pitchFamily="34" charset="0"/>
                <a:cs typeface="Calibri" panose="020F0502020204030204" pitchFamily="34" charset="0"/>
              </a:rPr>
              <a:t>Which via is CLK_OUT? Which via is +3.3V?</a:t>
            </a:r>
            <a:endParaRPr lang="ko-KR" altLang="en-US"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4267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565DE3-8402-CB48-840A-BD91A6E32FCE}"/>
              </a:ext>
            </a:extLst>
          </p:cNvPr>
          <p:cNvSpPr>
            <a:spLocks noGrp="1"/>
          </p:cNvSpPr>
          <p:nvPr>
            <p:ph type="title"/>
          </p:nvPr>
        </p:nvSpPr>
        <p:spPr/>
        <p:txBody>
          <a:bodyPr>
            <a:normAutofit/>
          </a:bodyPr>
          <a:lstStyle/>
          <a:p>
            <a:r>
              <a:rPr kumimoji="1" lang="en" altLang="zh-TW" sz="4000" dirty="0"/>
              <a:t>Rework point of AD83586B/AD83584F audio AMP</a:t>
            </a:r>
            <a:endParaRPr kumimoji="1" lang="zh-TW" altLang="en-US" sz="4000" dirty="0"/>
          </a:p>
        </p:txBody>
      </p:sp>
      <p:sp>
        <p:nvSpPr>
          <p:cNvPr id="3" name="內容版面配置區 2">
            <a:extLst>
              <a:ext uri="{FF2B5EF4-FFF2-40B4-BE49-F238E27FC236}">
                <a16:creationId xmlns:a16="http://schemas.microsoft.com/office/drawing/2014/main" id="{11269A54-0A76-8044-8785-57517DCB9496}"/>
              </a:ext>
            </a:extLst>
          </p:cNvPr>
          <p:cNvSpPr>
            <a:spLocks noGrp="1"/>
          </p:cNvSpPr>
          <p:nvPr>
            <p:ph idx="1"/>
          </p:nvPr>
        </p:nvSpPr>
        <p:spPr/>
        <p:txBody>
          <a:bodyPr>
            <a:normAutofit fontScale="92500" lnSpcReduction="10000"/>
          </a:bodyPr>
          <a:lstStyle/>
          <a:p>
            <a:r>
              <a:rPr kumimoji="1" lang="en" altLang="zh-TW" dirty="0"/>
              <a:t>1. PIN 3: /PLL </a:t>
            </a:r>
          </a:p>
          <a:p>
            <a:pPr lvl="1"/>
            <a:r>
              <a:rPr kumimoji="1" lang="en" altLang="zh-TW" dirty="0"/>
              <a:t>--&gt; Need to connect a 1K pulled-low RES to GND. This is for using internal PLL instead of external clock source for MCLK. Since the current system MCLK is 24MHz, which can not meet the MCLK frequency requirement of AD83586B. </a:t>
            </a:r>
          </a:p>
          <a:p>
            <a:r>
              <a:rPr kumimoji="1" lang="en" altLang="zh-TW" dirty="0"/>
              <a:t>2. PIN 6: CLK_OUT </a:t>
            </a:r>
          </a:p>
          <a:p>
            <a:pPr lvl="1"/>
            <a:r>
              <a:rPr kumimoji="1" lang="en" altLang="zh-TW" dirty="0"/>
              <a:t>--&gt; Need to connect a 10K pulled-high RES to PWR_3V3, This is to set PLL ratio to one time instead of 4 times to avoid the system MCLK over flow and cause noise issue.</a:t>
            </a:r>
          </a:p>
          <a:p>
            <a:r>
              <a:rPr kumimoji="1" lang="en" altLang="zh-TW" dirty="0"/>
              <a:t>3. PIN 32: /PD </a:t>
            </a:r>
          </a:p>
          <a:p>
            <a:pPr lvl="1"/>
            <a:r>
              <a:rPr kumimoji="1" lang="en" altLang="zh-TW" dirty="0"/>
              <a:t>--&gt; Need to connect it to a normal GPIO instead of always-on SM_GPIO9 (we will rework /PD pin connect to GPIO32, which is used for volume up control in EVT board) , and connected a 10K pulled-low resistor to GND. </a:t>
            </a:r>
          </a:p>
          <a:p>
            <a:pPr lvl="1"/>
            <a:r>
              <a:rPr kumimoji="1" lang="en" altLang="zh-TW" dirty="0"/>
              <a:t>This is used to set the /PD pin remain in low state and ensure that the audio AMP enter to power down mode during the system reboot due to unexpected event.</a:t>
            </a:r>
          </a:p>
          <a:p>
            <a:endParaRPr kumimoji="1" lang="en" altLang="zh-TW" dirty="0"/>
          </a:p>
          <a:p>
            <a:endParaRPr kumimoji="1" lang="zh-TW" altLang="en-US" dirty="0"/>
          </a:p>
        </p:txBody>
      </p:sp>
      <p:sp>
        <p:nvSpPr>
          <p:cNvPr id="4" name="投影片編號版面配置區 3">
            <a:extLst>
              <a:ext uri="{FF2B5EF4-FFF2-40B4-BE49-F238E27FC236}">
                <a16:creationId xmlns:a16="http://schemas.microsoft.com/office/drawing/2014/main" id="{5D8AFE29-D82E-9747-AB4C-A39C2B117085}"/>
              </a:ext>
            </a:extLst>
          </p:cNvPr>
          <p:cNvSpPr>
            <a:spLocks noGrp="1"/>
          </p:cNvSpPr>
          <p:nvPr>
            <p:ph type="sldNum" sz="quarter" idx="12"/>
          </p:nvPr>
        </p:nvSpPr>
        <p:spPr/>
        <p:txBody>
          <a:bodyPr/>
          <a:lstStyle/>
          <a:p>
            <a:fld id="{AF44CCD9-AF14-4FD0-8E12-CF82B8F58377}" type="slidenum">
              <a:rPr lang="zh-TW" altLang="en-US" smtClean="0"/>
              <a:pPr/>
              <a:t>7</a:t>
            </a:fld>
            <a:endParaRPr lang="zh-TW" altLang="en-US"/>
          </a:p>
        </p:txBody>
      </p:sp>
    </p:spTree>
    <p:extLst>
      <p:ext uri="{BB962C8B-B14F-4D97-AF65-F5344CB8AC3E}">
        <p14:creationId xmlns:p14="http://schemas.microsoft.com/office/powerpoint/2010/main" val="377490031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4336</TotalTime>
  <Words>331</Words>
  <Application>Microsoft Office PowerPoint</Application>
  <PresentationFormat>와이드스크린</PresentationFormat>
  <Paragraphs>36</Paragraphs>
  <Slides>7</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7</vt:i4>
      </vt:variant>
    </vt:vector>
  </HeadingPairs>
  <TitlesOfParts>
    <vt:vector size="13" baseType="lpstr">
      <vt:lpstr>新細明體</vt:lpstr>
      <vt:lpstr>맑은 고딕</vt:lpstr>
      <vt:lpstr>Arial</vt:lpstr>
      <vt:lpstr>Calibri</vt:lpstr>
      <vt:lpstr>Calibri Light</vt:lpstr>
      <vt:lpstr>Office 佈景主題</vt:lpstr>
      <vt:lpstr>Audio AMP rework SOP</vt:lpstr>
      <vt:lpstr>AD83586B &amp; AD83584F-Schematic</vt:lpstr>
      <vt:lpstr>PD pin rework.</vt:lpstr>
      <vt:lpstr>PLL pin rework.</vt:lpstr>
      <vt:lpstr>CLK_OUT pin rework.</vt:lpstr>
      <vt:lpstr>CLK_OUT pin rework.</vt:lpstr>
      <vt:lpstr>Rework point of AD83586B/AD83584F audio AMP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김성영</cp:lastModifiedBy>
  <cp:revision>385</cp:revision>
  <dcterms:created xsi:type="dcterms:W3CDTF">2018-11-16T05:26:15Z</dcterms:created>
  <dcterms:modified xsi:type="dcterms:W3CDTF">2020-08-31T04:46:08Z</dcterms:modified>
</cp:coreProperties>
</file>